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262" r:id="rId2"/>
    <p:sldId id="303" r:id="rId3"/>
    <p:sldId id="304" r:id="rId4"/>
    <p:sldId id="319" r:id="rId5"/>
    <p:sldId id="318" r:id="rId6"/>
    <p:sldId id="316" r:id="rId7"/>
    <p:sldId id="317" r:id="rId8"/>
    <p:sldId id="305" r:id="rId9"/>
    <p:sldId id="313" r:id="rId10"/>
    <p:sldId id="314" r:id="rId11"/>
    <p:sldId id="315" r:id="rId12"/>
    <p:sldId id="312" r:id="rId13"/>
    <p:sldId id="306" r:id="rId14"/>
    <p:sldId id="311" r:id="rId15"/>
  </p:sldIdLst>
  <p:sldSz cx="12192000" cy="685800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0000FF"/>
    <a:srgbClr val="F2F2F2"/>
    <a:srgbClr val="F9F9F9"/>
    <a:srgbClr val="FDFDFD"/>
    <a:srgbClr val="CC00CC"/>
    <a:srgbClr val="FF0000"/>
    <a:srgbClr val="3228B8"/>
    <a:srgbClr val="2C00BA"/>
    <a:srgbClr val="000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86770" autoAdjust="0"/>
  </p:normalViewPr>
  <p:slideViewPr>
    <p:cSldViewPr>
      <p:cViewPr varScale="1">
        <p:scale>
          <a:sx n="55" d="100"/>
          <a:sy n="55" d="100"/>
        </p:scale>
        <p:origin x="66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l" defTabSz="917575" eaLnBrk="1" hangingPunct="1">
              <a:defRPr sz="12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8371" name="Rectangle 3">
            <a:extLst/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000">
                <a:latin typeface="Arial" charset="0"/>
                <a:ea typeface="ＭＳ Ｐゴシック" pitchFamily="-32" charset="-128"/>
              </a:defRPr>
            </a:lvl1pPr>
          </a:lstStyle>
          <a:p>
            <a:pPr>
              <a:defRPr/>
            </a:pPr>
            <a:fld id="{370D89B9-02B8-49D2-AD70-FE6D69C2960D}" type="datetimeFigureOut">
              <a:rPr lang="de-DE" altLang="de-DE"/>
              <a:pPr>
                <a:defRPr/>
              </a:pPr>
              <a:t>17.11.2022</a:t>
            </a:fld>
            <a:endParaRPr lang="de-DE" altLang="de-DE"/>
          </a:p>
          <a:p>
            <a:pPr>
              <a:defRPr/>
            </a:pPr>
            <a:endParaRPr lang="de-DE" altLang="de-DE"/>
          </a:p>
        </p:txBody>
      </p:sp>
      <p:sp>
        <p:nvSpPr>
          <p:cNvPr id="58372" name="Rectangle 4">
            <a:extLst/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8373" name="Rectangle 5">
            <a:extLst/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000" smtClean="0"/>
            </a:lvl1pPr>
          </a:lstStyle>
          <a:p>
            <a:pPr>
              <a:defRPr/>
            </a:pPr>
            <a:fld id="{E1202993-8A08-4811-A016-10D56AEAB7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pitchFamily="-32" charset="0"/>
              </a:defRPr>
            </a:lvl1pPr>
          </a:lstStyle>
          <a:p>
            <a:endParaRPr lang="de-DE" altLang="zh-TW"/>
          </a:p>
        </p:txBody>
      </p:sp>
      <p:sp>
        <p:nvSpPr>
          <p:cNvPr id="3075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Times New Roman" pitchFamily="-32" charset="0"/>
              </a:defRPr>
            </a:lvl1pPr>
          </a:lstStyle>
          <a:p>
            <a:endParaRPr lang="de-DE" altLang="zh-TW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Times New Roman" pitchFamily="-32" charset="0"/>
              </a:defRPr>
            </a:lvl1pPr>
          </a:lstStyle>
          <a:p>
            <a:endParaRPr lang="de-DE" altLang="zh-TW"/>
          </a:p>
        </p:txBody>
      </p:sp>
      <p:sp>
        <p:nvSpPr>
          <p:cNvPr id="3079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 smtClean="0">
                <a:latin typeface="Times New Roman" pitchFamily="-32" charset="0"/>
              </a:defRPr>
            </a:lvl1pPr>
          </a:lstStyle>
          <a:p>
            <a:pPr>
              <a:defRPr/>
            </a:pPr>
            <a:fld id="{D5FAF601-EE50-4076-AA0A-5974A36BC7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altLang="de-DE">
              <a:latin typeface="Times New Roman" pitchFamily="-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altLang="de-DE" dirty="0">
              <a:latin typeface="Times New Roman" pitchFamily="-32" charset="0"/>
            </a:endParaRPr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E70B6-5104-4DFD-AD41-7393056F94C7}" type="slidenum">
              <a:rPr lang="de-DE" altLang="de-DE"/>
              <a:pPr/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Arbeit:UOS:UOS%20Rede%202%20fz:04%20UOS%20PowerPoint%20PPT:04%20PPT%20Allgemein%2011-12:02%20Pix:UOS_PPT_Allgm_01-B_Fuss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Arbeit:UOS:UOS%20Rede%202%20fz:04%20UOS%20PowerPoint%20PPT:04%20PPT%20Allgemein%2011-12:02%20Pix:UOS_PPT_Allgm_01-B_Kopf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rbeit:UOS:UOS Rede 2 fz:04 UOS PowerPoint PPT:04 PPT Allgemein 11-12:02 Pix:UOS_PPT_Allgm_01-B_Fus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6540500"/>
            <a:ext cx="121935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uppieren 10"/>
          <p:cNvGrpSpPr>
            <a:grpSpLocks/>
          </p:cNvGrpSpPr>
          <p:nvPr userDrawn="1"/>
        </p:nvGrpSpPr>
        <p:grpSpPr bwMode="auto">
          <a:xfrm>
            <a:off x="0" y="0"/>
            <a:ext cx="12192000" cy="635000"/>
            <a:chOff x="1589" y="-2"/>
            <a:chExt cx="9142411" cy="476252"/>
          </a:xfrm>
        </p:grpSpPr>
        <p:pic>
          <p:nvPicPr>
            <p:cNvPr id="6" name="Picture 24" descr="Arbeit:UOS:UOS Rede 2 fz:04 UOS PowerPoint PPT:04 PPT Allgemein 11-12:02 Pix:UOS_PPT_Allgm_01-B_Kopf.jpg"/>
            <p:cNvPicPr>
              <a:picLocks noChangeAspect="1" noChangeArrowheads="1"/>
            </p:cNvPicPr>
            <p:nvPr userDrawn="1"/>
          </p:nvPicPr>
          <p:blipFill>
            <a:blip r:embed="rId4" r:link="rId5" cstate="print"/>
            <a:srcRect/>
            <a:stretch>
              <a:fillRect/>
            </a:stretch>
          </p:blipFill>
          <p:spPr bwMode="auto">
            <a:xfrm>
              <a:off x="1403648" y="-2"/>
              <a:ext cx="7740352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4" descr="Arbeit:UOS:UOS Rede 2 fz:04 UOS PowerPoint PPT:04 PPT Allgemein 11-12:02 Pix:UOS_PPT_Allgm_01-B_Kopf.jpg"/>
            <p:cNvPicPr>
              <a:picLocks noChangeAspect="1" noChangeArrowheads="1"/>
            </p:cNvPicPr>
            <p:nvPr userDrawn="1"/>
          </p:nvPicPr>
          <p:blipFill>
            <a:blip r:embed="rId4" r:link="rId5" cstate="print"/>
            <a:srcRect/>
            <a:stretch>
              <a:fillRect/>
            </a:stretch>
          </p:blipFill>
          <p:spPr bwMode="auto">
            <a:xfrm>
              <a:off x="1589" y="0"/>
              <a:ext cx="6730651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429000"/>
            <a:ext cx="8839200" cy="1295400"/>
          </a:xfrm>
        </p:spPr>
        <p:txBody>
          <a:bodyPr/>
          <a:lstStyle>
            <a:lvl1pPr marL="0" indent="0">
              <a:buFont typeface="Wingdings" pitchFamily="-32" charset="2"/>
              <a:buNone/>
              <a:defRPr/>
            </a:lvl1pPr>
          </a:lstStyle>
          <a:p>
            <a:pPr lvl="0"/>
            <a:r>
              <a:rPr lang="de-DE" altLang="de-DE" noProof="0"/>
              <a:t>Master-Untertitelformat bearbeiten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0"/>
            <a:ext cx="9855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altLang="de-DE" noProof="0"/>
              <a:t>Mastertitelformat bearbeiten</a:t>
            </a:r>
          </a:p>
        </p:txBody>
      </p:sp>
      <p:sp>
        <p:nvSpPr>
          <p:cNvPr id="8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017000" y="1524000"/>
            <a:ext cx="2565400" cy="441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20800" y="1524000"/>
            <a:ext cx="7493000" cy="441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36800" y="2667000"/>
            <a:ext cx="4521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61200" y="2667000"/>
            <a:ext cx="4521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>
            <a:extLst/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Arbeit:UOS:UOS%20Rede%202%20fz:04%20UOS%20PowerPoint%20PPT:04%20PPT%20Allgemein%2011-12:02%20Pix:UOS_PPT_Allgm_01-B_Kopf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Arbeit:UOS:UOS%20Rede%202%20fz:04%20UOS%20PowerPoint%20PPT:04%20PPT%20Allgemein%2011-12:02%20Pix:UOS_PPT_Allgm_01-B_Fuss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Arbeit:UOS:UOS Rede 2 fz:04 UOS PowerPoint PPT:04 PPT Allgemein 11-12:02 Pix:UOS_PPT_Allgm_01-B_Fuss.jpg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-1588" y="6540500"/>
            <a:ext cx="121935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6800" y="2667000"/>
            <a:ext cx="9245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0"/>
            <a:ext cx="1026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89101" name="Rectangle 13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7000"/>
            <a:ext cx="117856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  <p:grpSp>
        <p:nvGrpSpPr>
          <p:cNvPr id="1030" name="Gruppieren 6"/>
          <p:cNvGrpSpPr>
            <a:grpSpLocks/>
          </p:cNvGrpSpPr>
          <p:nvPr userDrawn="1"/>
        </p:nvGrpSpPr>
        <p:grpSpPr bwMode="auto">
          <a:xfrm>
            <a:off x="0" y="0"/>
            <a:ext cx="12192000" cy="635000"/>
            <a:chOff x="1589" y="-2"/>
            <a:chExt cx="9142411" cy="476252"/>
          </a:xfrm>
        </p:grpSpPr>
        <p:pic>
          <p:nvPicPr>
            <p:cNvPr id="1031" name="Picture 24" descr="Arbeit:UOS:UOS Rede 2 fz:04 UOS PowerPoint PPT:04 PPT Allgemein 11-12:02 Pix:UOS_PPT_Allgm_01-B_Kopf.jpg"/>
            <p:cNvPicPr>
              <a:picLocks noChangeAspect="1" noChangeArrowheads="1"/>
            </p:cNvPicPr>
            <p:nvPr userDrawn="1"/>
          </p:nvPicPr>
          <p:blipFill>
            <a:blip r:embed="rId15" r:link="rId16" cstate="print"/>
            <a:srcRect/>
            <a:stretch>
              <a:fillRect/>
            </a:stretch>
          </p:blipFill>
          <p:spPr bwMode="auto">
            <a:xfrm>
              <a:off x="1403648" y="-2"/>
              <a:ext cx="7740352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24" descr="Arbeit:UOS:UOS Rede 2 fz:04 UOS PowerPoint PPT:04 PPT Allgemein 11-12:02 Pix:UOS_PPT_Allgm_01-B_Kopf.jpg"/>
            <p:cNvPicPr>
              <a:picLocks noChangeAspect="1" noChangeArrowheads="1"/>
            </p:cNvPicPr>
            <p:nvPr userDrawn="1"/>
          </p:nvPicPr>
          <p:blipFill>
            <a:blip r:embed="rId15" r:link="rId16" cstate="print"/>
            <a:srcRect/>
            <a:stretch>
              <a:fillRect/>
            </a:stretch>
          </p:blipFill>
          <p:spPr bwMode="auto">
            <a:xfrm>
              <a:off x="1589" y="0"/>
              <a:ext cx="6730651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3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5" y="620713"/>
            <a:ext cx="122078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Fußzeilenplatzhalter 3"/>
          <p:cNvSpPr txBox="1">
            <a:spLocks/>
          </p:cNvSpPr>
          <p:nvPr/>
        </p:nvSpPr>
        <p:spPr bwMode="auto">
          <a:xfrm>
            <a:off x="1774825" y="6577013"/>
            <a:ext cx="883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de-DE" altLang="de-DE"/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95472" y="4005064"/>
            <a:ext cx="10096528" cy="1798640"/>
          </a:xfrm>
        </p:spPr>
        <p:txBody>
          <a:bodyPr/>
          <a:lstStyle/>
          <a:p>
            <a:r>
              <a:rPr lang="de-DE" altLang="zh-TW" sz="2800" b="1" dirty="0">
                <a:solidFill>
                  <a:srgbClr val="C00000"/>
                </a:solidFill>
                <a:latin typeface="+mj-lt"/>
              </a:rPr>
              <a:t>Maschinelle Entscheidungen in China </a:t>
            </a:r>
          </a:p>
          <a:p>
            <a:r>
              <a:rPr lang="de-DE" altLang="zh-TW" sz="2800" b="1" dirty="0">
                <a:solidFill>
                  <a:srgbClr val="C00000"/>
                </a:solidFill>
                <a:latin typeface="+mj-lt"/>
              </a:rPr>
              <a:t>– Internet Court in Hangzhou und </a:t>
            </a:r>
            <a:r>
              <a:rPr lang="de-DE" altLang="zh-TW" sz="2800" b="1" dirty="0" err="1">
                <a:solidFill>
                  <a:srgbClr val="C00000"/>
                </a:solidFill>
                <a:latin typeface="+mj-lt"/>
              </a:rPr>
              <a:t>Social</a:t>
            </a:r>
            <a:r>
              <a:rPr lang="de-DE" altLang="zh-TW" sz="28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de-DE" altLang="zh-TW" sz="2800" b="1" dirty="0" err="1">
                <a:solidFill>
                  <a:srgbClr val="C00000"/>
                </a:solidFill>
                <a:latin typeface="+mj-lt"/>
              </a:rPr>
              <a:t>Credit</a:t>
            </a:r>
            <a:r>
              <a:rPr lang="de-DE" altLang="zh-TW" sz="2800" b="1" dirty="0">
                <a:solidFill>
                  <a:srgbClr val="C00000"/>
                </a:solidFill>
                <a:latin typeface="+mj-lt"/>
              </a:rPr>
              <a:t> System</a:t>
            </a:r>
            <a:endParaRPr lang="de-DE" altLang="de-DE" sz="1800" dirty="0">
              <a:solidFill>
                <a:srgbClr val="8E0000"/>
              </a:solidFill>
              <a:latin typeface="+mj-lt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zh-CN" sz="1800" dirty="0">
              <a:solidFill>
                <a:srgbClr val="8E0000"/>
              </a:solidFill>
              <a:latin typeface="+mj-lt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zh-CN" sz="1800" dirty="0">
                <a:solidFill>
                  <a:srgbClr val="8E0000"/>
                </a:solidFill>
                <a:latin typeface="+mj-lt"/>
                <a:cs typeface="Arial" charset="0"/>
              </a:rPr>
              <a:t>Prof. Dr. (NTU) Georg Gesk (</a:t>
            </a:r>
            <a:r>
              <a:rPr lang="zh-CN" altLang="en-US" sz="1800" dirty="0">
                <a:solidFill>
                  <a:srgbClr val="8E0000"/>
                </a:solidFill>
                <a:latin typeface="+mj-lt"/>
                <a:cs typeface="Arial" charset="0"/>
              </a:rPr>
              <a:t>葛祥林</a:t>
            </a:r>
            <a:r>
              <a:rPr lang="de-DE" altLang="zh-CN" sz="1800" dirty="0">
                <a:solidFill>
                  <a:srgbClr val="8E0000"/>
                </a:solidFill>
                <a:latin typeface="+mj-lt"/>
                <a:cs typeface="Arial" charset="0"/>
              </a:rPr>
              <a:t>)</a:t>
            </a:r>
            <a:endParaRPr lang="en-US" altLang="zh-CN" sz="1800" dirty="0">
              <a:solidFill>
                <a:srgbClr val="8E0000"/>
              </a:solidFill>
              <a:latin typeface="+mj-lt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zh-CN" sz="1800" dirty="0">
                <a:solidFill>
                  <a:srgbClr val="8E0000"/>
                </a:solidFill>
                <a:latin typeface="+mj-lt"/>
                <a:cs typeface="Arial" charset="0"/>
              </a:rPr>
              <a:t>Professur für Chinesisches Recht, CIRCLE</a:t>
            </a:r>
            <a:endParaRPr lang="en-US" altLang="zh-CN" sz="1800" dirty="0">
              <a:solidFill>
                <a:srgbClr val="8E0000"/>
              </a:solidFill>
              <a:latin typeface="+mj-lt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zh-TW" sz="1800" dirty="0">
                <a:solidFill>
                  <a:srgbClr val="8E0000"/>
                </a:solidFill>
                <a:latin typeface="+mj-lt"/>
                <a:cs typeface="Arial" charset="0"/>
              </a:rPr>
              <a:t>Gefördert von der Osnabrücker Wirtschaft</a:t>
            </a:r>
            <a:endParaRPr lang="en-US" altLang="zh-CN" sz="1800" dirty="0">
              <a:solidFill>
                <a:srgbClr val="8E0000"/>
              </a:solidFill>
              <a:latin typeface="+mj-lt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de-DE" altLang="zh-TW" sz="1800" dirty="0">
                <a:solidFill>
                  <a:srgbClr val="8E0000"/>
                </a:solidFill>
                <a:latin typeface="+mj-lt"/>
                <a:cs typeface="Arial" charset="0"/>
              </a:rPr>
              <a:t>Fachbereich Rechtswissenschaften, Universität Osnabrück</a:t>
            </a:r>
            <a:endParaRPr lang="de-DE" altLang="de-DE" sz="2800" dirty="0">
              <a:solidFill>
                <a:srgbClr val="8E0000"/>
              </a:solidFill>
              <a:latin typeface="+mj-lt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912424" y="0"/>
            <a:ext cx="22795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dirty="0"/>
              <a:t>FAU Erlangen</a:t>
            </a:r>
            <a:endParaRPr lang="en-US" altLang="zh-CN" dirty="0"/>
          </a:p>
          <a:p>
            <a:r>
              <a:rPr lang="de-DE" altLang="zh-TW" dirty="0"/>
              <a:t>Digitalisierung</a:t>
            </a:r>
            <a:r>
              <a:rPr lang="zh-CN" altLang="en-US" dirty="0"/>
              <a:t> </a:t>
            </a:r>
            <a:r>
              <a:rPr lang="de-DE" altLang="zh-CN" dirty="0"/>
              <a:t>und </a:t>
            </a:r>
            <a:r>
              <a:rPr lang="en-US" altLang="zh-CN" dirty="0" err="1"/>
              <a:t>Recht</a:t>
            </a:r>
            <a:endParaRPr lang="de-DE" altLang="zh-TW" dirty="0"/>
          </a:p>
          <a:p>
            <a:r>
              <a:rPr lang="de-DE" altLang="zh-TW" dirty="0"/>
              <a:t>20</a:t>
            </a:r>
            <a:r>
              <a:rPr lang="en-US" altLang="zh-TW" dirty="0"/>
              <a:t>2</a:t>
            </a:r>
            <a:r>
              <a:rPr lang="de-DE" altLang="zh-TW" dirty="0"/>
              <a:t>1/</a:t>
            </a:r>
            <a:r>
              <a:rPr lang="en-US" altLang="zh-CN" dirty="0"/>
              <a:t>07</a:t>
            </a:r>
            <a:r>
              <a:rPr lang="de-DE" altLang="zh-CN" dirty="0"/>
              <a:t>/01-02</a:t>
            </a:r>
            <a:endParaRPr lang="zh-TW" altLang="en-US" dirty="0"/>
          </a:p>
        </p:txBody>
      </p:sp>
      <p:pic>
        <p:nvPicPr>
          <p:cNvPr id="1026" name="圖片框 1027">
            <a:extLst>
              <a:ext uri="{FF2B5EF4-FFF2-40B4-BE49-F238E27FC236}">
                <a16:creationId xmlns:a16="http://schemas.microsoft.com/office/drawing/2014/main" id="{190086E9-0BE2-4173-B513-48F9F58ED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5292939"/>
            <a:ext cx="1800200" cy="1016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A4D4C-03D3-4DD0-A805-6D2C0652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980728"/>
            <a:ext cx="10861352" cy="762000"/>
          </a:xfrm>
        </p:spPr>
        <p:txBody>
          <a:bodyPr/>
          <a:lstStyle/>
          <a:p>
            <a:r>
              <a:rPr lang="de-DE" altLang="zh-TW" dirty="0"/>
              <a:t>Zwischenformen </a:t>
            </a:r>
            <a:r>
              <a:rPr lang="de-DE" altLang="zh-TW" dirty="0" err="1"/>
              <a:t>algorhithmischer</a:t>
            </a:r>
            <a:r>
              <a:rPr lang="de-DE" altLang="zh-TW" dirty="0"/>
              <a:t> </a:t>
            </a:r>
            <a:r>
              <a:rPr lang="de-DE" altLang="zh-TW" dirty="0" err="1"/>
              <a:t>Entschdeidungsfindung</a:t>
            </a:r>
            <a:r>
              <a:rPr lang="de-DE" altLang="zh-TW" dirty="0"/>
              <a:t> – KI-Beteiligung bei Massenverfahren</a:t>
            </a:r>
            <a:endParaRPr lang="zh-TW" alt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B4BA36-6008-403C-9328-B6200F81A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2057400"/>
            <a:ext cx="10261600" cy="3276600"/>
          </a:xfrm>
        </p:spPr>
        <p:txBody>
          <a:bodyPr/>
          <a:lstStyle/>
          <a:p>
            <a:r>
              <a:rPr lang="de-DE" altLang="zh-TW" sz="2800" dirty="0"/>
              <a:t>Musterprozess mit Verhandlung</a:t>
            </a:r>
          </a:p>
          <a:p>
            <a:pPr lvl="1"/>
            <a:r>
              <a:rPr lang="de-DE" altLang="zh-TW" sz="2600" dirty="0"/>
              <a:t>Parteien in parallel gelagerten Fällen werden dazu aufgefordert, dem Prozess als Beobachter beizuwohnen</a:t>
            </a:r>
          </a:p>
          <a:p>
            <a:pPr lvl="1"/>
            <a:r>
              <a:rPr lang="de-DE" altLang="zh-TW" sz="2600" dirty="0"/>
              <a:t>Weitere Verhandlung nur auf ausdrücklichen Parteiwunsch</a:t>
            </a:r>
          </a:p>
          <a:p>
            <a:pPr lvl="1"/>
            <a:r>
              <a:rPr lang="de-DE" altLang="zh-TW" sz="2600" dirty="0"/>
              <a:t>Ökonomischer Anreiz für den Parteiwunsch: Ersparnisse bei Prozesskosten etc. </a:t>
            </a:r>
          </a:p>
          <a:p>
            <a:r>
              <a:rPr lang="de-DE" altLang="zh-TW" sz="2800" dirty="0"/>
              <a:t>Vorschläge für einen gerichtlichen Vergleich per KI</a:t>
            </a:r>
          </a:p>
          <a:p>
            <a:pPr lvl="1"/>
            <a:r>
              <a:rPr lang="de-DE" altLang="zh-TW" sz="2600" dirty="0"/>
              <a:t>hierfür Auswertung von analog gelagerten Fällen unter Wahrung der Rechte (mündliche Verhandlung) der Prozessparteien</a:t>
            </a:r>
            <a:endParaRPr lang="zh-TW" altLang="en-US" sz="2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C2E61B-0FE5-4314-8D07-420A03E0C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507750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C8EBE-89EA-4292-89C3-B3C8F074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908720"/>
            <a:ext cx="11089232" cy="1161256"/>
          </a:xfrm>
        </p:spPr>
        <p:txBody>
          <a:bodyPr/>
          <a:lstStyle/>
          <a:p>
            <a:r>
              <a:rPr lang="zh-CN" altLang="en-US" sz="3200" b="0" dirty="0"/>
              <a:t>杭州互联网法院诉讼平台审理规程</a:t>
            </a:r>
            <a:br>
              <a:rPr lang="de-DE" altLang="zh-CN" sz="3200" b="0" dirty="0"/>
            </a:br>
            <a:r>
              <a:rPr lang="de-DE" altLang="zh-CN" sz="3200" b="0" dirty="0"/>
              <a:t>Verfahrensbestimmungen für die Prozessplattform des Internet-Court Hangzhou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A763BD-99A8-4EEE-A660-CA49DF80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636912"/>
            <a:ext cx="11305256" cy="3276600"/>
          </a:xfrm>
        </p:spPr>
        <p:txBody>
          <a:bodyPr/>
          <a:lstStyle/>
          <a:p>
            <a:r>
              <a:rPr lang="zh-CN" altLang="en-US" dirty="0"/>
              <a:t>十、裁判文书制作</a:t>
            </a:r>
          </a:p>
          <a:p>
            <a:r>
              <a:rPr lang="zh-CN" altLang="en-US" dirty="0"/>
              <a:t>第三十六条</a:t>
            </a:r>
            <a:endParaRPr lang="de-DE" altLang="zh-CN" dirty="0"/>
          </a:p>
          <a:p>
            <a:pPr marL="358775" indent="0">
              <a:buNone/>
            </a:pPr>
            <a:r>
              <a:rPr lang="zh-CN" altLang="en-US" dirty="0"/>
              <a:t>文书自动生成。审理法官可在诉讼平台使用人工智能技术在线制作裁判文书，由诉讼平台自动生成文书部分要素或全部，审理法官予以完善或修改。</a:t>
            </a:r>
            <a:endParaRPr lang="de-DE" altLang="zh-CN" sz="2800" dirty="0"/>
          </a:p>
          <a:p>
            <a:r>
              <a:rPr lang="de-DE" altLang="zh-CN" sz="2800" dirty="0"/>
              <a:t>§ 36</a:t>
            </a:r>
          </a:p>
          <a:p>
            <a:pPr marL="358775" indent="0">
              <a:buNone/>
            </a:pPr>
            <a:r>
              <a:rPr lang="de-DE" altLang="zh-CN" dirty="0"/>
              <a:t>Das (Urteils)Dokument wird automatisch erstellt. Der erkennende Richter kann KI-Technik auf der Prozessplattform nutzen, um das Urteilsdokument online zu erstellen; die </a:t>
            </a:r>
            <a:r>
              <a:rPr lang="de-DE" altLang="zh-CN" b="1" dirty="0">
                <a:solidFill>
                  <a:srgbClr val="8E0000"/>
                </a:solidFill>
              </a:rPr>
              <a:t>Prozessplattform erstellt </a:t>
            </a:r>
            <a:r>
              <a:rPr lang="de-DE" altLang="zh-CN" dirty="0"/>
              <a:t>Teile oder </a:t>
            </a:r>
            <a:r>
              <a:rPr lang="de-DE" altLang="zh-CN" b="1" dirty="0">
                <a:solidFill>
                  <a:srgbClr val="8E0000"/>
                </a:solidFill>
              </a:rPr>
              <a:t>das gesamte Dokument automatisch</a:t>
            </a:r>
            <a:r>
              <a:rPr lang="de-DE" altLang="zh-CN" dirty="0"/>
              <a:t>; der erkennende Richter kann es vervollkommnen oder verändern.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244C56-D54F-465F-B17C-55C4DD50C8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838702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F38A3-D796-4502-A151-57C6F8C6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B50108-D825-4892-8200-2A2940FE5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EE8812-4879-4B17-BFE2-CDB1E14E0A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B1D31C-6A4D-4B65-8FC1-5F587B16B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27EBA18-0E42-4C2D-B0D6-7E53664A4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192" y="3108932"/>
            <a:ext cx="3133616" cy="64013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E2F91A1-2D5F-4C00-8565-834A1D25178B}"/>
              </a:ext>
            </a:extLst>
          </p:cNvPr>
          <p:cNvSpPr txBox="1"/>
          <p:nvPr/>
        </p:nvSpPr>
        <p:spPr>
          <a:xfrm>
            <a:off x="541438" y="5022995"/>
            <a:ext cx="65527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2800" dirty="0"/>
              <a:t>Automatisierter öffentlicher Aushang von Urteilen über das Internet als Zustellungssurrogat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0097187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124744"/>
            <a:ext cx="10261600" cy="762000"/>
          </a:xfrm>
        </p:spPr>
        <p:txBody>
          <a:bodyPr/>
          <a:lstStyle/>
          <a:p>
            <a:r>
              <a:rPr lang="de-DE" altLang="zh-TW" sz="3600" dirty="0">
                <a:ea typeface="新細明體" charset="-120"/>
              </a:rPr>
              <a:t>Konsequenzen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2276872"/>
            <a:ext cx="10261600" cy="3276600"/>
          </a:xfrm>
        </p:spPr>
        <p:txBody>
          <a:bodyPr/>
          <a:lstStyle/>
          <a:p>
            <a:r>
              <a:rPr lang="de-DE" altLang="zh-TW" sz="2800" dirty="0"/>
              <a:t>Wahrung des Rechts auf verfahrensrechtliches Gehör</a:t>
            </a:r>
          </a:p>
          <a:p>
            <a:pPr lvl="1"/>
            <a:r>
              <a:rPr lang="de-DE" altLang="zh-TW" sz="2400" dirty="0"/>
              <a:t>Freiwilliger Verzicht der Prozessparteien aus rationalen Gründen</a:t>
            </a:r>
          </a:p>
          <a:p>
            <a:r>
              <a:rPr lang="de-DE" altLang="zh-TW" sz="2800" dirty="0"/>
              <a:t>Anwendung von KI unter der Ägide von Richtern</a:t>
            </a:r>
          </a:p>
          <a:p>
            <a:r>
              <a:rPr lang="de-DE" altLang="zh-TW" sz="2800" dirty="0"/>
              <a:t>Teilweise automatische Erstellung gesamter Urteile</a:t>
            </a:r>
          </a:p>
          <a:p>
            <a:r>
              <a:rPr lang="de-DE" altLang="zh-TW" sz="2800" dirty="0"/>
              <a:t>Standardsetzung und großangelegte Digitalisierung von Urteilen als Voraussetzung für die Anwendung von KI</a:t>
            </a:r>
          </a:p>
          <a:p>
            <a:r>
              <a:rPr lang="de-DE" altLang="zh-TW" sz="2800" dirty="0"/>
              <a:t>Eingriffsmöglichkeiten des erkennenden Richters</a:t>
            </a:r>
            <a:endParaRPr lang="zh-TW" altLang="en-US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978126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D91C8-689A-4ED2-AF05-AE5E98F1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62944"/>
            <a:ext cx="12192000" cy="762000"/>
          </a:xfrm>
        </p:spPr>
        <p:txBody>
          <a:bodyPr/>
          <a:lstStyle/>
          <a:p>
            <a:pPr algn="ctr"/>
            <a:r>
              <a:rPr lang="de-DE" altLang="zh-TW" dirty="0"/>
              <a:t>Vielen Dank für Ihre Aufmerksamkeit</a:t>
            </a:r>
            <a:endParaRPr lang="zh-TW" alt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0C57A1-54DB-4AF1-B34A-D0DFC1A43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80928"/>
            <a:ext cx="12192000" cy="2730624"/>
          </a:xfrm>
        </p:spPr>
        <p:txBody>
          <a:bodyPr/>
          <a:lstStyle/>
          <a:p>
            <a:pPr marL="0" indent="0" algn="ctr">
              <a:buNone/>
            </a:pPr>
            <a:endParaRPr lang="de-DE" altLang="zh-TW" sz="2800" dirty="0"/>
          </a:p>
          <a:p>
            <a:pPr marL="0" indent="0" algn="ctr">
              <a:buNone/>
            </a:pPr>
            <a:r>
              <a:rPr lang="de-DE" altLang="zh-TW" sz="2800" dirty="0"/>
              <a:t>Fragen und Anregungen bitte an</a:t>
            </a:r>
          </a:p>
          <a:p>
            <a:pPr marL="0" indent="0" algn="ctr">
              <a:lnSpc>
                <a:spcPct val="200000"/>
              </a:lnSpc>
              <a:spcBef>
                <a:spcPts val="1800"/>
              </a:spcBef>
              <a:buNone/>
            </a:pPr>
            <a:r>
              <a:rPr lang="de-DE" altLang="zh-TW" sz="2800" dirty="0"/>
              <a:t>georg.gesk@uni-osnabrueck.de</a:t>
            </a:r>
            <a:endParaRPr lang="zh-TW" altLang="en-US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9E51E1-218F-4B72-A582-AFF7776773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1318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 noChangeArrowheads="1"/>
          </p:cNvSpPr>
          <p:nvPr>
            <p:ph type="title"/>
          </p:nvPr>
        </p:nvSpPr>
        <p:spPr>
          <a:xfrm>
            <a:off x="839416" y="1524000"/>
            <a:ext cx="10262886" cy="762000"/>
          </a:xfrm>
        </p:spPr>
        <p:txBody>
          <a:bodyPr/>
          <a:lstStyle/>
          <a:p>
            <a:r>
              <a:rPr lang="de-DE" altLang="zh-CN" sz="3600" dirty="0"/>
              <a:t>Inhalt</a:t>
            </a:r>
            <a:endParaRPr lang="de-DE" altLang="de-DE" sz="3600" dirty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2971080" y="1592560"/>
            <a:ext cx="7733432" cy="4572744"/>
          </a:xfrm>
        </p:spPr>
        <p:txBody>
          <a:bodyPr/>
          <a:lstStyle/>
          <a:p>
            <a:r>
              <a:rPr lang="de-DE" altLang="zh-TW" sz="2800" dirty="0">
                <a:ea typeface="新細明體" charset="-120"/>
              </a:rPr>
              <a:t>Einführung</a:t>
            </a:r>
          </a:p>
          <a:p>
            <a:r>
              <a:rPr lang="en-US" altLang="zh-CN" sz="2800" dirty="0" err="1">
                <a:ea typeface="新細明體" charset="-120"/>
              </a:rPr>
              <a:t>Planungsgrundlagen</a:t>
            </a:r>
            <a:endParaRPr lang="de-DE" altLang="zh-TW" sz="2800" dirty="0">
              <a:ea typeface="新細明體" charset="-120"/>
            </a:endParaRPr>
          </a:p>
          <a:p>
            <a:r>
              <a:rPr lang="de-DE" altLang="zh-TW" sz="2800" dirty="0">
                <a:ea typeface="新細明體" charset="-120"/>
              </a:rPr>
              <a:t>Normative Grundlagen (I) Nationale Gesetze</a:t>
            </a:r>
          </a:p>
          <a:p>
            <a:r>
              <a:rPr lang="de-DE" altLang="zh-TW" sz="2800" dirty="0">
                <a:ea typeface="新細明體" charset="-120"/>
              </a:rPr>
              <a:t>Normative Grundlagen (II) Sonderbestimmungen einzelner Gerichte</a:t>
            </a:r>
          </a:p>
          <a:p>
            <a:r>
              <a:rPr lang="de-DE" altLang="zh-TW" sz="2800" dirty="0">
                <a:ea typeface="新細明體" charset="-120"/>
              </a:rPr>
              <a:t>Faktische Grundlagen</a:t>
            </a:r>
          </a:p>
          <a:p>
            <a:r>
              <a:rPr lang="de-DE" altLang="zh-TW" sz="2800" dirty="0">
                <a:ea typeface="新細明體" charset="-120"/>
              </a:rPr>
              <a:t>Ausblick</a:t>
            </a:r>
            <a:endParaRPr lang="en-US" altLang="zh-TW" sz="2800" dirty="0">
              <a:ea typeface="新細明體" charset="-120"/>
            </a:endParaRPr>
          </a:p>
          <a:p>
            <a:pPr marL="457200" indent="-457200">
              <a:buNone/>
            </a:pPr>
            <a:endParaRPr lang="de-DE" altLang="zh-TW" sz="2800" dirty="0">
              <a:ea typeface="新細明體" charset="-120"/>
            </a:endParaRPr>
          </a:p>
          <a:p>
            <a:pPr marL="457200" indent="-457200">
              <a:buFont typeface="Arial" charset="0"/>
              <a:buAutoNum type="arabicPeriod"/>
            </a:pPr>
            <a:endParaRPr lang="de-DE" altLang="zh-TW" sz="2800" dirty="0">
              <a:ea typeface="新細明體" charset="-120"/>
            </a:endParaRPr>
          </a:p>
          <a:p>
            <a:pPr marL="457200" indent="-457200">
              <a:buFont typeface="Arial" charset="0"/>
              <a:buAutoNum type="arabicPeriod"/>
            </a:pPr>
            <a:endParaRPr lang="en-GB" altLang="zh-TW" sz="2800" dirty="0">
              <a:ea typeface="新細明體" charset="-120"/>
            </a:endParaRPr>
          </a:p>
          <a:p>
            <a:pPr marL="457200" indent="-457200">
              <a:buFont typeface="Arial" charset="0"/>
              <a:buAutoNum type="arabicPeriod"/>
            </a:pPr>
            <a:endParaRPr lang="de-DE" altLang="zh-TW" sz="2800" dirty="0">
              <a:ea typeface="新細明體" charset="-120"/>
            </a:endParaRPr>
          </a:p>
          <a:p>
            <a:pPr marL="457200" indent="-457200">
              <a:buFont typeface="Wingdings" pitchFamily="-32" charset="2"/>
              <a:buNone/>
            </a:pPr>
            <a:endParaRPr lang="de-DE" altLang="zh-TW" sz="2800" dirty="0">
              <a:ea typeface="新細明體" charset="-120"/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e-DE" altLang="zh-TW" dirty="0">
                <a:latin typeface="Arial" charset="0"/>
              </a:rPr>
              <a:t>Maschinelle Entscheidungen in China / Prof. Dr. (NTU) Georg Gesk</a:t>
            </a:r>
            <a:endParaRPr lang="de-DE" altLang="de-DE" dirty="0">
              <a:latin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908720"/>
            <a:ext cx="10261600" cy="762000"/>
          </a:xfrm>
        </p:spPr>
        <p:txBody>
          <a:bodyPr/>
          <a:lstStyle/>
          <a:p>
            <a:r>
              <a:rPr lang="de-DE" altLang="zh-TW" sz="3600" dirty="0">
                <a:ea typeface="新細明體" charset="-120"/>
              </a:rPr>
              <a:t>Einführung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628800"/>
            <a:ext cx="10261600" cy="3276600"/>
          </a:xfrm>
        </p:spPr>
        <p:txBody>
          <a:bodyPr/>
          <a:lstStyle/>
          <a:p>
            <a:r>
              <a:rPr lang="de-DE" altLang="zh-TW" sz="2800" dirty="0"/>
              <a:t>Profilierungsdruck der Justiz, sich als modern und progressiv zu bewähren</a:t>
            </a:r>
          </a:p>
          <a:p>
            <a:r>
              <a:rPr lang="de-DE" altLang="zh-TW" sz="2800" dirty="0"/>
              <a:t>daher Konkurrenzdruck zwischen Institutionen der Justiz</a:t>
            </a:r>
          </a:p>
          <a:p>
            <a:r>
              <a:rPr lang="de-DE" altLang="zh-TW" sz="2800" dirty="0"/>
              <a:t>parallele Entwicklung unterschiedlicher KI-Anwendungen und KI-Systeme an unterschiedlichen Gerichten</a:t>
            </a:r>
          </a:p>
          <a:p>
            <a:pPr lvl="1">
              <a:tabLst>
                <a:tab pos="4572000" algn="l"/>
              </a:tabLst>
            </a:pPr>
            <a:r>
              <a:rPr lang="de-DE" altLang="zh-TW" sz="2400" dirty="0" err="1"/>
              <a:t>Beijiing</a:t>
            </a:r>
            <a:r>
              <a:rPr lang="de-DE" altLang="zh-TW" sz="2400" dirty="0"/>
              <a:t>	</a:t>
            </a:r>
          </a:p>
          <a:p>
            <a:pPr lvl="1">
              <a:tabLst>
                <a:tab pos="4572000" algn="l"/>
              </a:tabLst>
            </a:pPr>
            <a:r>
              <a:rPr lang="de-DE" altLang="zh-TW" sz="2400" dirty="0"/>
              <a:t>Shanghai	</a:t>
            </a:r>
            <a:r>
              <a:rPr lang="en-US" altLang="zh-CN" sz="2400" dirty="0"/>
              <a:t>	</a:t>
            </a:r>
            <a:endParaRPr lang="de-DE" altLang="zh-TW" sz="2400" dirty="0"/>
          </a:p>
          <a:p>
            <a:pPr lvl="1">
              <a:tabLst>
                <a:tab pos="4572000" algn="l"/>
              </a:tabLst>
            </a:pPr>
            <a:r>
              <a:rPr lang="de-DE" altLang="zh-TW" sz="2400" dirty="0"/>
              <a:t>Hangzhou	</a:t>
            </a:r>
            <a:r>
              <a:rPr lang="en-US" altLang="zh-CN" sz="2400" dirty="0"/>
              <a:t>	</a:t>
            </a:r>
            <a:endParaRPr lang="de-DE" altLang="zh-TW" sz="2400" dirty="0"/>
          </a:p>
          <a:p>
            <a:pPr lvl="1">
              <a:tabLst>
                <a:tab pos="4572000" algn="l"/>
              </a:tabLst>
            </a:pPr>
            <a:r>
              <a:rPr lang="de-DE" altLang="zh-TW" sz="2400" dirty="0"/>
              <a:t>Guangzhou (Kanton)	</a:t>
            </a:r>
            <a:r>
              <a:rPr lang="en-US" altLang="zh-CN" sz="2400" dirty="0"/>
              <a:t>	</a:t>
            </a:r>
            <a:endParaRPr lang="de-DE" altLang="zh-TW" sz="2400" dirty="0"/>
          </a:p>
          <a:p>
            <a:pPr lvl="1">
              <a:tabLst>
                <a:tab pos="4572000" algn="l"/>
              </a:tabLst>
            </a:pPr>
            <a:r>
              <a:rPr lang="de-DE" altLang="zh-TW" sz="2400" dirty="0"/>
              <a:t>Oberster Volksgerichtshof	</a:t>
            </a:r>
            <a:r>
              <a:rPr lang="en-US" altLang="zh-CN" sz="2400" dirty="0"/>
              <a:t>	</a:t>
            </a:r>
            <a:endParaRPr lang="zh-TW" altLang="en-US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1643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908720"/>
            <a:ext cx="10261600" cy="762000"/>
          </a:xfrm>
        </p:spPr>
        <p:txBody>
          <a:bodyPr/>
          <a:lstStyle/>
          <a:p>
            <a:r>
              <a:rPr lang="de-DE" altLang="zh-TW" sz="3600" dirty="0">
                <a:ea typeface="新細明體" charset="-120"/>
              </a:rPr>
              <a:t>Einführung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628800"/>
            <a:ext cx="10261600" cy="3276600"/>
          </a:xfrm>
        </p:spPr>
        <p:txBody>
          <a:bodyPr/>
          <a:lstStyle/>
          <a:p>
            <a:r>
              <a:rPr lang="de-DE" altLang="zh-TW" sz="2800" dirty="0" err="1"/>
              <a:t>Social</a:t>
            </a:r>
            <a:r>
              <a:rPr lang="de-DE" altLang="zh-TW" sz="2800" dirty="0"/>
              <a:t> </a:t>
            </a:r>
            <a:r>
              <a:rPr lang="de-DE" altLang="zh-TW" sz="2800" dirty="0" err="1"/>
              <a:t>Credit</a:t>
            </a:r>
            <a:r>
              <a:rPr lang="de-DE" altLang="zh-TW" sz="2800" dirty="0"/>
              <a:t> System als Assessment des virtuellen öffentlichen Raums</a:t>
            </a:r>
          </a:p>
          <a:p>
            <a:pPr lvl="1"/>
            <a:r>
              <a:rPr lang="de-DE" altLang="zh-TW" sz="2800" dirty="0"/>
              <a:t>Vertragserleichterung bzw. Vertragsverweigerung auf Grund des SCS Score</a:t>
            </a:r>
          </a:p>
          <a:p>
            <a:pPr lvl="1"/>
            <a:r>
              <a:rPr lang="de-DE" altLang="zh-TW" sz="2800" dirty="0"/>
              <a:t>nur auf der Beweisebene direkte Vernetzung mit der Justiz</a:t>
            </a:r>
          </a:p>
          <a:p>
            <a:r>
              <a:rPr lang="en-US" altLang="zh-CN" sz="2800" dirty="0"/>
              <a:t>SCS </a:t>
            </a:r>
            <a:r>
              <a:rPr lang="en-US" altLang="zh-CN" sz="2800" dirty="0" err="1"/>
              <a:t>meist</a:t>
            </a:r>
            <a:r>
              <a:rPr lang="en-US" altLang="zh-CN" sz="2800" dirty="0"/>
              <a:t> </a:t>
            </a:r>
            <a:r>
              <a:rPr lang="en-US" altLang="zh-CN" sz="2800" dirty="0" err="1"/>
              <a:t>als</a:t>
            </a:r>
            <a:r>
              <a:rPr lang="en-US" altLang="zh-CN" sz="2800" dirty="0"/>
              <a:t> </a:t>
            </a:r>
            <a:r>
              <a:rPr lang="en-US" altLang="zh-CN" sz="2800" dirty="0" err="1"/>
              <a:t>Beurteilungsstandard</a:t>
            </a:r>
            <a:r>
              <a:rPr lang="en-US" altLang="zh-CN" sz="2800" dirty="0"/>
              <a:t> in </a:t>
            </a:r>
            <a:r>
              <a:rPr lang="en-US" altLang="zh-CN" sz="2800" dirty="0" err="1"/>
              <a:t>Verwaltungsverfahren</a:t>
            </a:r>
            <a:endParaRPr lang="en-US" altLang="zh-CN" sz="2800" dirty="0"/>
          </a:p>
          <a:p>
            <a:r>
              <a:rPr lang="en-US" altLang="zh-CN" sz="2800" dirty="0" err="1"/>
              <a:t>Ausnahme</a:t>
            </a:r>
            <a:r>
              <a:rPr lang="en-US" altLang="zh-CN" sz="2800" dirty="0"/>
              <a:t>	</a:t>
            </a:r>
            <a:r>
              <a:rPr lang="en-US" altLang="zh-CN" sz="2800" dirty="0" err="1"/>
              <a:t>Beförderungsverträge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			</a:t>
            </a:r>
            <a:r>
              <a:rPr lang="en-US" altLang="zh-CN" sz="2800" dirty="0" err="1"/>
              <a:t>Kreditvergabe</a:t>
            </a:r>
            <a:endParaRPr lang="en-US" altLang="zh-CN" sz="2800" dirty="0"/>
          </a:p>
          <a:p>
            <a:endParaRPr lang="zh-TW" altLang="en-US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 dirty="0"/>
              <a:t>Maschinelle Entscheidungen in China / Prof. Dr. (NTU) Georg Gesk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412643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836712"/>
            <a:ext cx="10261600" cy="762000"/>
          </a:xfrm>
        </p:spPr>
        <p:txBody>
          <a:bodyPr/>
          <a:lstStyle/>
          <a:p>
            <a:r>
              <a:rPr lang="de-DE" altLang="zh-TW" sz="3600" dirty="0">
                <a:ea typeface="新細明體" charset="-120"/>
              </a:rPr>
              <a:t>Einführung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1556792"/>
            <a:ext cx="10261600" cy="3276600"/>
          </a:xfrm>
        </p:spPr>
        <p:txBody>
          <a:bodyPr/>
          <a:lstStyle/>
          <a:p>
            <a:r>
              <a:rPr lang="de-DE" altLang="zh-TW" sz="2800" dirty="0"/>
              <a:t>Urteilsalgorithmen ermöglicht durch</a:t>
            </a:r>
          </a:p>
          <a:p>
            <a:pPr lvl="1"/>
            <a:r>
              <a:rPr lang="de-DE" altLang="zh-TW" sz="2800" dirty="0"/>
              <a:t>digitalisierte</a:t>
            </a:r>
          </a:p>
          <a:p>
            <a:pPr lvl="1"/>
            <a:r>
              <a:rPr lang="de-DE" altLang="zh-TW" sz="2800" dirty="0"/>
              <a:t>kategorisierte </a:t>
            </a:r>
          </a:p>
          <a:p>
            <a:pPr lvl="1"/>
            <a:r>
              <a:rPr lang="de-DE" altLang="zh-TW" sz="2800" dirty="0"/>
              <a:t>authentifizierte      Beweismittel</a:t>
            </a:r>
            <a:endParaRPr lang="de-DE" altLang="zh-TW" sz="2400" dirty="0"/>
          </a:p>
          <a:p>
            <a:r>
              <a:rPr lang="de-DE" altLang="zh-TW" sz="2800" dirty="0"/>
              <a:t>formalisierte Entscheidungsfindung</a:t>
            </a:r>
          </a:p>
          <a:p>
            <a:r>
              <a:rPr lang="de-DE" altLang="zh-TW" sz="2800" dirty="0"/>
              <a:t>große Zahl ähnlicher Fälle</a:t>
            </a:r>
          </a:p>
          <a:p>
            <a:pPr marL="984250" indent="-984250">
              <a:buNone/>
            </a:pPr>
            <a:r>
              <a:rPr lang="de-DE" altLang="zh-TW" sz="2800" dirty="0"/>
              <a:t>Bsp.:	Verbraucherkredite von </a:t>
            </a:r>
            <a:r>
              <a:rPr lang="de-DE" altLang="zh-TW" sz="2800" dirty="0" err="1"/>
              <a:t>Alipay</a:t>
            </a:r>
            <a:r>
              <a:rPr lang="de-DE" altLang="zh-TW" sz="2800" dirty="0"/>
              <a:t>, deren „Schriftverkehr“ komplett standardisiert und digitalisiert ist, und die in Parallelverfahren schnell und überwiegend automatisiert bewältigt werden (Internet Court Hangzhou)</a:t>
            </a:r>
          </a:p>
          <a:p>
            <a:endParaRPr lang="zh-TW" altLang="en-US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 dirty="0"/>
              <a:t>Maschinelle Entscheidungen in China / Prof. Dr. (NTU) Georg Gesk</a:t>
            </a:r>
            <a:endParaRPr lang="de-DE" altLang="de-DE" dirty="0"/>
          </a:p>
        </p:txBody>
      </p:sp>
      <p:sp>
        <p:nvSpPr>
          <p:cNvPr id="5" name="Geschweifte Klammer rechts 4">
            <a:extLst>
              <a:ext uri="{FF2B5EF4-FFF2-40B4-BE49-F238E27FC236}">
                <a16:creationId xmlns:a16="http://schemas.microsoft.com/office/drawing/2014/main" id="{426E118F-4E7A-42C0-8E52-9698E71F1413}"/>
              </a:ext>
            </a:extLst>
          </p:cNvPr>
          <p:cNvSpPr/>
          <p:nvPr/>
        </p:nvSpPr>
        <p:spPr bwMode="auto">
          <a:xfrm>
            <a:off x="4367808" y="2132856"/>
            <a:ext cx="504056" cy="1512168"/>
          </a:xfrm>
          <a:prstGeom prst="rightBrace">
            <a:avLst>
              <a:gd name="adj1" fmla="val 8333"/>
              <a:gd name="adj2" fmla="val 82505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883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908720"/>
            <a:ext cx="10382944" cy="762000"/>
          </a:xfrm>
        </p:spPr>
        <p:txBody>
          <a:bodyPr/>
          <a:lstStyle/>
          <a:p>
            <a:r>
              <a:rPr lang="de-DE" altLang="zh-CN" sz="3600" dirty="0">
                <a:ea typeface="新細明體" charset="-120"/>
              </a:rPr>
              <a:t>Planungsgrundlagen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628800"/>
            <a:ext cx="10657184" cy="3276600"/>
          </a:xfrm>
        </p:spPr>
        <p:txBody>
          <a:bodyPr/>
          <a:lstStyle/>
          <a:p>
            <a:r>
              <a:rPr lang="de-DE" altLang="zh-CN" sz="2800" dirty="0"/>
              <a:t>Grundlinien der 5. Fünfjahresplanung zur Justizreform </a:t>
            </a:r>
            <a:r>
              <a:rPr lang="zh-CN" altLang="en-US" sz="2000" dirty="0"/>
              <a:t>五五改革纲要</a:t>
            </a:r>
            <a:endParaRPr lang="de-DE" altLang="zh-CN" sz="2000" dirty="0"/>
          </a:p>
          <a:p>
            <a:r>
              <a:rPr lang="de-DE" altLang="zh-CN" sz="2800" dirty="0"/>
              <a:t>Fünfjahresplanung für den Aufbau der Digitalisierung der Volksgerichte (2019-2023) </a:t>
            </a:r>
            <a:r>
              <a:rPr lang="zh-CN" altLang="en-US" sz="2000" dirty="0"/>
              <a:t>人民法院信息化建设五年发展规划（</a:t>
            </a:r>
            <a:r>
              <a:rPr lang="en-US" altLang="zh-CN" sz="2000" dirty="0"/>
              <a:t>2019-2023</a:t>
            </a:r>
            <a:r>
              <a:rPr lang="zh-CN" altLang="en-US" sz="2000" dirty="0"/>
              <a:t>）</a:t>
            </a:r>
            <a:endParaRPr lang="de-DE" altLang="zh-TW" sz="2000" dirty="0"/>
          </a:p>
          <a:p>
            <a:r>
              <a:rPr lang="de-DE" altLang="zh-CN" sz="2800" dirty="0"/>
              <a:t>2. Konferenz der Kommission für Informationssicherheit am OVG</a:t>
            </a:r>
          </a:p>
          <a:p>
            <a:pPr marL="358775" indent="0">
              <a:buNone/>
            </a:pPr>
            <a:r>
              <a:rPr lang="zh-CN" altLang="en-US" sz="2800" dirty="0"/>
              <a:t>最高人民法院网络安全和信息化领导小组</a:t>
            </a:r>
            <a:r>
              <a:rPr lang="en-US" altLang="zh-CN" sz="2800" dirty="0"/>
              <a:t>2019</a:t>
            </a:r>
            <a:r>
              <a:rPr lang="zh-CN" altLang="en-US" sz="2800" dirty="0"/>
              <a:t>年第二次全体会议</a:t>
            </a:r>
            <a:endParaRPr lang="de-DE" altLang="zh-CN" sz="2800" dirty="0"/>
          </a:p>
          <a:p>
            <a:pPr lvl="1"/>
            <a:r>
              <a:rPr lang="de-DE" altLang="zh-CN" sz="2600" dirty="0"/>
              <a:t>Rechenschaftsbericht</a:t>
            </a:r>
          </a:p>
          <a:p>
            <a:pPr lvl="1"/>
            <a:r>
              <a:rPr lang="de-DE" altLang="zh-CN" sz="2600" dirty="0"/>
              <a:t>Arbeitsplanung</a:t>
            </a:r>
          </a:p>
          <a:p>
            <a:pPr lvl="1"/>
            <a:r>
              <a:rPr lang="de-DE" altLang="zh-CN" sz="2600" dirty="0"/>
              <a:t>Standardsetzung</a:t>
            </a:r>
          </a:p>
          <a:p>
            <a:pPr lvl="1"/>
            <a:r>
              <a:rPr lang="de-DE" altLang="zh-CN" sz="2600" dirty="0"/>
              <a:t>Abstimmung mit KI-Konzernen</a:t>
            </a:r>
            <a:endParaRPr lang="en-US" altLang="zh-CN" sz="2600" dirty="0"/>
          </a:p>
          <a:p>
            <a:pPr lvl="1"/>
            <a:endParaRPr lang="zh-TW" altLang="en-US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566492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908720"/>
            <a:ext cx="10382944" cy="762000"/>
          </a:xfrm>
        </p:spPr>
        <p:txBody>
          <a:bodyPr/>
          <a:lstStyle/>
          <a:p>
            <a:r>
              <a:rPr lang="de-DE" altLang="zh-CN" sz="3600" dirty="0">
                <a:ea typeface="新細明體" charset="-120"/>
              </a:rPr>
              <a:t>Planungsgrundlagen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628800"/>
            <a:ext cx="10657184" cy="3276600"/>
          </a:xfrm>
        </p:spPr>
        <p:txBody>
          <a:bodyPr/>
          <a:lstStyle/>
          <a:p>
            <a:r>
              <a:rPr lang="en-US" altLang="zh-CN" sz="2600" dirty="0" err="1"/>
              <a:t>Halbjahresbericht</a:t>
            </a:r>
            <a:r>
              <a:rPr lang="en-US" altLang="zh-CN" sz="2600" dirty="0"/>
              <a:t>  </a:t>
            </a:r>
            <a:r>
              <a:rPr lang="en-US" altLang="zh-CN" sz="2600" dirty="0" err="1"/>
              <a:t>über</a:t>
            </a:r>
            <a:r>
              <a:rPr lang="en-US" altLang="zh-CN" sz="2600" dirty="0"/>
              <a:t> </a:t>
            </a:r>
            <a:r>
              <a:rPr lang="en-US" altLang="zh-CN" sz="2600" dirty="0" err="1"/>
              <a:t>Internetsicherheit</a:t>
            </a:r>
            <a:r>
              <a:rPr lang="en-US" altLang="zh-CN" sz="2600" dirty="0"/>
              <a:t> und </a:t>
            </a:r>
            <a:r>
              <a:rPr lang="en-US" altLang="zh-CN" sz="2600" dirty="0" err="1"/>
              <a:t>Digitalisierungsarbeit</a:t>
            </a:r>
            <a:r>
              <a:rPr lang="en-US" altLang="zh-CN" sz="2600" dirty="0"/>
              <a:t> </a:t>
            </a:r>
            <a:r>
              <a:rPr lang="en-US" altLang="zh-CN" sz="2600" dirty="0" err="1"/>
              <a:t>sowie</a:t>
            </a:r>
            <a:r>
              <a:rPr lang="en-US" altLang="zh-CN" sz="2600" dirty="0"/>
              <a:t> </a:t>
            </a:r>
            <a:r>
              <a:rPr lang="en-US" altLang="zh-CN" sz="2600" dirty="0" err="1"/>
              <a:t>Ausblick</a:t>
            </a:r>
            <a:r>
              <a:rPr lang="en-US" altLang="zh-CN" sz="2600" dirty="0"/>
              <a:t> auf die </a:t>
            </a:r>
            <a:r>
              <a:rPr lang="en-US" altLang="zh-CN" sz="2600" dirty="0" err="1"/>
              <a:t>Planungen</a:t>
            </a:r>
            <a:r>
              <a:rPr lang="en-US" altLang="zh-CN" sz="2600" dirty="0"/>
              <a:t> des </a:t>
            </a:r>
            <a:r>
              <a:rPr lang="en-US" altLang="zh-CN" sz="2600" dirty="0" err="1"/>
              <a:t>nächsten</a:t>
            </a:r>
            <a:r>
              <a:rPr lang="en-US" altLang="zh-CN" sz="2600" dirty="0"/>
              <a:t> </a:t>
            </a:r>
            <a:r>
              <a:rPr lang="en-US" altLang="zh-CN" sz="2600" dirty="0" err="1"/>
              <a:t>halben</a:t>
            </a:r>
            <a:r>
              <a:rPr lang="en-US" altLang="zh-CN" sz="2600" dirty="0"/>
              <a:t> </a:t>
            </a:r>
            <a:r>
              <a:rPr lang="en-US" altLang="zh-CN" sz="2600" dirty="0" err="1"/>
              <a:t>Jahres</a:t>
            </a:r>
            <a:r>
              <a:rPr lang="en-US" altLang="zh-CN" sz="2600" dirty="0"/>
              <a:t> 2019 2019 </a:t>
            </a:r>
            <a:r>
              <a:rPr lang="zh-CN" altLang="en-US" sz="2600" dirty="0"/>
              <a:t>年上半年网络安全与信息化工作报告及下半年工作计划</a:t>
            </a:r>
            <a:endParaRPr lang="de-DE" altLang="zh-CN" sz="2600" dirty="0"/>
          </a:p>
          <a:p>
            <a:r>
              <a:rPr lang="de-DE" altLang="zh-CN" sz="2600" dirty="0"/>
              <a:t>Bericht von Chinamobile über die Fortschritte von Mikrogerichten </a:t>
            </a:r>
            <a:r>
              <a:rPr lang="zh-CN" altLang="en-US" sz="2600" dirty="0"/>
              <a:t>中国移动微法院推进工作报告</a:t>
            </a:r>
            <a:endParaRPr lang="de-DE" altLang="zh-CN" sz="2600" dirty="0"/>
          </a:p>
          <a:p>
            <a:r>
              <a:rPr lang="de-DE" altLang="zh-CN" sz="2600" dirty="0"/>
              <a:t>Bericht über den Aufbau eines Versuchslabors für KI-Gerichte </a:t>
            </a:r>
            <a:r>
              <a:rPr lang="zh-CN" altLang="en-US" sz="2600" dirty="0"/>
              <a:t>智慧法院实验室建设情况报告</a:t>
            </a:r>
            <a:endParaRPr lang="de-DE" altLang="zh-CN" sz="2600" dirty="0"/>
          </a:p>
          <a:p>
            <a:r>
              <a:rPr lang="zh-CN" altLang="en-US" sz="2600" dirty="0"/>
              <a:t>全面推进司法人工智能建设的总体思路</a:t>
            </a:r>
            <a:endParaRPr lang="de-DE" altLang="zh-CN" sz="2600" dirty="0"/>
          </a:p>
          <a:p>
            <a:r>
              <a:rPr lang="de-DE" altLang="zh-CN" sz="2600" dirty="0"/>
              <a:t>System von Beurteilungsstandards für den Aufbau von KI-Gerichten </a:t>
            </a:r>
            <a:r>
              <a:rPr lang="zh-CN" altLang="en-US" sz="2600" dirty="0"/>
              <a:t>智慧法院建设评价指标体系（</a:t>
            </a:r>
            <a:r>
              <a:rPr lang="en-US" altLang="zh-CN" sz="2600" dirty="0"/>
              <a:t>2019</a:t>
            </a:r>
            <a:r>
              <a:rPr lang="zh-CN" altLang="en-US" sz="2600" dirty="0"/>
              <a:t>年版）</a:t>
            </a:r>
            <a:endParaRPr lang="de-DE" altLang="zh-CN" sz="2600" dirty="0"/>
          </a:p>
          <a:p>
            <a:r>
              <a:rPr lang="en-US" altLang="zh-CN" sz="2600" dirty="0"/>
              <a:t>14 </a:t>
            </a:r>
            <a:r>
              <a:rPr lang="en-US" altLang="zh-CN" sz="2600" dirty="0" err="1"/>
              <a:t>Informationsstandards</a:t>
            </a:r>
            <a:r>
              <a:rPr lang="en-US" altLang="zh-CN" sz="2600" dirty="0"/>
              <a:t> </a:t>
            </a:r>
            <a:r>
              <a:rPr lang="zh-CN" altLang="en-US" sz="2600" dirty="0"/>
              <a:t>项人民法院信息化标准</a:t>
            </a:r>
            <a:endParaRPr lang="zh-TW" altLang="en-US" sz="2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399651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87860-A5B1-4664-AAD8-9E71505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268760"/>
            <a:ext cx="10261600" cy="762000"/>
          </a:xfrm>
        </p:spPr>
        <p:txBody>
          <a:bodyPr/>
          <a:lstStyle/>
          <a:p>
            <a:r>
              <a:rPr lang="de-DE" altLang="zh-TW" sz="3600" dirty="0">
                <a:ea typeface="新細明體" charset="-120"/>
              </a:rPr>
              <a:t>Normative Grundlagen</a:t>
            </a:r>
            <a:endParaRPr lang="zh-TW" alt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2A582-7E18-4626-97A3-53D3DB13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2420888"/>
            <a:ext cx="9806880" cy="3276600"/>
          </a:xfrm>
        </p:spPr>
        <p:txBody>
          <a:bodyPr/>
          <a:lstStyle/>
          <a:p>
            <a:r>
              <a:rPr lang="de-DE" altLang="zh-TW" sz="2800" dirty="0"/>
              <a:t>Art. 131 Verfassung</a:t>
            </a:r>
          </a:p>
          <a:p>
            <a:pPr lvl="1"/>
            <a:r>
              <a:rPr lang="en-US" altLang="zh-CN" sz="2600" dirty="0"/>
              <a:t>Das</a:t>
            </a:r>
            <a:r>
              <a:rPr lang="de-DE" altLang="zh-CN" sz="2600" dirty="0"/>
              <a:t> Gericht urteilt unabhängig nach Lage des Gesetzes…</a:t>
            </a:r>
          </a:p>
          <a:p>
            <a:r>
              <a:rPr lang="de-DE" altLang="zh-TW" sz="2800" dirty="0"/>
              <a:t>§ 3 </a:t>
            </a:r>
            <a:r>
              <a:rPr lang="de-DE" altLang="zh-TW" sz="2800" dirty="0" err="1"/>
              <a:t>cZPO</a:t>
            </a:r>
            <a:endParaRPr lang="de-DE" altLang="zh-TW" sz="2800" dirty="0"/>
          </a:p>
          <a:p>
            <a:pPr lvl="1"/>
            <a:r>
              <a:rPr lang="de-DE" altLang="zh-TW" sz="2600" dirty="0"/>
              <a:t>Rechtliche Bindung an die </a:t>
            </a:r>
            <a:r>
              <a:rPr lang="de-DE" altLang="zh-TW" sz="2600" dirty="0" err="1"/>
              <a:t>cZPO</a:t>
            </a:r>
            <a:r>
              <a:rPr lang="de-DE" altLang="zh-TW" sz="2600" dirty="0"/>
              <a:t>, aber kein Verbot, abgesehen davon weitere Bestimmungen zuzulassen</a:t>
            </a:r>
          </a:p>
          <a:p>
            <a:r>
              <a:rPr lang="de-DE" altLang="zh-TW" sz="2800" dirty="0"/>
              <a:t>§ 12 </a:t>
            </a:r>
            <a:r>
              <a:rPr lang="de-DE" altLang="zh-TW" sz="2800" dirty="0" err="1"/>
              <a:t>cZPO</a:t>
            </a:r>
            <a:endParaRPr lang="de-DE" altLang="zh-TW" sz="2800" dirty="0"/>
          </a:p>
          <a:p>
            <a:pPr lvl="1"/>
            <a:r>
              <a:rPr lang="de-DE" altLang="zh-TW" sz="2600" dirty="0"/>
              <a:t>Recht der Parteien auf mündliche Verhandlung</a:t>
            </a:r>
            <a:endParaRPr lang="zh-TW" altLang="en-US" sz="26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BD02C8-C51F-4E5E-AF93-2432DA7FD0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732749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693B0-C8A8-436E-A4C9-EC860DFB7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914400"/>
            <a:ext cx="10261600" cy="1371600"/>
          </a:xfrm>
        </p:spPr>
        <p:txBody>
          <a:bodyPr/>
          <a:lstStyle/>
          <a:p>
            <a:r>
              <a:rPr lang="zh-CN" altLang="zh-TW" b="0" dirty="0"/>
              <a:t>广州互联网法院互联网金融借款、小额借款合同纠纷在线批量化解程序指引（试行）</a:t>
            </a:r>
            <a:br>
              <a:rPr lang="en-US" altLang="zh-CN" b="0" dirty="0"/>
            </a:br>
            <a:r>
              <a:rPr lang="en-US" altLang="zh-CN" b="0" dirty="0"/>
              <a:t>Kanton IC – </a:t>
            </a:r>
            <a:r>
              <a:rPr lang="en-US" altLang="zh-CN" b="0" dirty="0" err="1"/>
              <a:t>Massenverfahren</a:t>
            </a:r>
            <a:r>
              <a:rPr lang="en-US" altLang="zh-CN" b="0" dirty="0"/>
              <a:t> </a:t>
            </a:r>
            <a:r>
              <a:rPr lang="en-US" altLang="zh-CN" b="0" dirty="0" err="1"/>
              <a:t>bei</a:t>
            </a:r>
            <a:r>
              <a:rPr lang="en-US" altLang="zh-CN" b="0" dirty="0"/>
              <a:t> </a:t>
            </a:r>
            <a:r>
              <a:rPr lang="en-US" altLang="zh-CN" b="0" dirty="0" err="1"/>
              <a:t>kleinen</a:t>
            </a:r>
            <a:r>
              <a:rPr lang="en-US" altLang="zh-CN" b="0" dirty="0"/>
              <a:t> </a:t>
            </a:r>
            <a:r>
              <a:rPr lang="en-US" altLang="zh-CN" b="0" dirty="0" err="1"/>
              <a:t>Kreditsummen</a:t>
            </a:r>
            <a:endParaRPr lang="zh-TW" alt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31711B-BD3C-432D-8A0D-8D8BE649D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TW" dirty="0"/>
              <a:t>第三条 本院化解互联网金融借款、小额借款合同纠纷，运用</a:t>
            </a:r>
            <a:r>
              <a:rPr lang="zh-CN" altLang="zh-TW" b="1" dirty="0">
                <a:solidFill>
                  <a:srgbClr val="0000FF"/>
                </a:solidFill>
              </a:rPr>
              <a:t>大数据、云计算、人工智能、区块链</a:t>
            </a:r>
            <a:r>
              <a:rPr lang="zh-CN" altLang="zh-TW" dirty="0"/>
              <a:t>等技术，依托</a:t>
            </a:r>
            <a:r>
              <a:rPr lang="zh-CN" altLang="zh-TW" b="1" dirty="0">
                <a:solidFill>
                  <a:srgbClr val="8E0000"/>
                </a:solidFill>
              </a:rPr>
              <a:t>可信电子证据平台</a:t>
            </a:r>
            <a:r>
              <a:rPr lang="zh-CN" altLang="zh-TW" dirty="0"/>
              <a:t>、多元化解平台、诉讼平台、</a:t>
            </a:r>
            <a:r>
              <a:rPr lang="zh-CN" altLang="zh-TW" b="1" dirty="0">
                <a:solidFill>
                  <a:srgbClr val="8E0000"/>
                </a:solidFill>
              </a:rPr>
              <a:t>类案批量智审系统</a:t>
            </a:r>
            <a:r>
              <a:rPr lang="zh-CN" altLang="zh-TW" dirty="0"/>
              <a:t>等技术平台，在存证调证、催告、和解、调解、申请立案、立案审查、送达、证据交换、庭审、宣判等诉讼环节实行全程在线批量办理。</a:t>
            </a:r>
            <a:endParaRPr lang="zh-TW" altLang="zh-TW" dirty="0"/>
          </a:p>
          <a:p>
            <a:r>
              <a:rPr lang="en-US" altLang="zh-TW" dirty="0"/>
              <a:t>Technik	</a:t>
            </a:r>
            <a:r>
              <a:rPr lang="en-US" altLang="zh-TW" b="1" dirty="0">
                <a:solidFill>
                  <a:srgbClr val="0000FF"/>
                </a:solidFill>
              </a:rPr>
              <a:t>Big Data, Cloud </a:t>
            </a:r>
            <a:r>
              <a:rPr lang="en-US" altLang="zh-TW" b="1" dirty="0" err="1">
                <a:solidFill>
                  <a:srgbClr val="0000FF"/>
                </a:solidFill>
              </a:rPr>
              <a:t>Rechnungen</a:t>
            </a:r>
            <a:r>
              <a:rPr lang="en-US" altLang="zh-TW" b="1" dirty="0">
                <a:solidFill>
                  <a:srgbClr val="0000FF"/>
                </a:solidFill>
              </a:rPr>
              <a:t>, KI, Blockchain</a:t>
            </a:r>
          </a:p>
          <a:p>
            <a:r>
              <a:rPr lang="en-US" altLang="zh-TW" dirty="0" err="1"/>
              <a:t>Systeme</a:t>
            </a:r>
            <a:r>
              <a:rPr lang="en-US" altLang="zh-TW" dirty="0"/>
              <a:t>	</a:t>
            </a:r>
            <a:r>
              <a:rPr lang="en-US" altLang="zh-TW" b="1" dirty="0" err="1">
                <a:solidFill>
                  <a:srgbClr val="8E0000"/>
                </a:solidFill>
              </a:rPr>
              <a:t>Vertrauenswürdige</a:t>
            </a:r>
            <a:r>
              <a:rPr lang="en-US" altLang="zh-TW" b="1" dirty="0">
                <a:solidFill>
                  <a:srgbClr val="8E0000"/>
                </a:solidFill>
              </a:rPr>
              <a:t> </a:t>
            </a:r>
            <a:r>
              <a:rPr lang="en-US" altLang="zh-TW" b="1" dirty="0" err="1">
                <a:solidFill>
                  <a:srgbClr val="8E0000"/>
                </a:solidFill>
              </a:rPr>
              <a:t>Beweisplattformen</a:t>
            </a:r>
            <a:endParaRPr lang="en-US" altLang="zh-TW" b="1" dirty="0">
              <a:solidFill>
                <a:srgbClr val="8E0000"/>
              </a:solidFill>
            </a:endParaRPr>
          </a:p>
          <a:p>
            <a:pPr marL="0" indent="0">
              <a:buNone/>
            </a:pPr>
            <a:r>
              <a:rPr lang="de-DE" altLang="zh-TW" dirty="0"/>
              <a:t>	</a:t>
            </a:r>
            <a:r>
              <a:rPr lang="en-US" altLang="zh-TW" dirty="0"/>
              <a:t>	</a:t>
            </a:r>
            <a:r>
              <a:rPr lang="en-US" altLang="zh-TW" b="1" dirty="0" err="1">
                <a:solidFill>
                  <a:srgbClr val="8E0000"/>
                </a:solidFill>
              </a:rPr>
              <a:t>intelligente</a:t>
            </a:r>
            <a:r>
              <a:rPr lang="en-US" altLang="zh-TW" b="1" dirty="0">
                <a:solidFill>
                  <a:srgbClr val="8E0000"/>
                </a:solidFill>
              </a:rPr>
              <a:t> </a:t>
            </a:r>
            <a:r>
              <a:rPr lang="en-US" altLang="zh-TW" b="1" dirty="0" err="1">
                <a:solidFill>
                  <a:srgbClr val="8E0000"/>
                </a:solidFill>
              </a:rPr>
              <a:t>Verhandlungsverfahren</a:t>
            </a:r>
            <a:r>
              <a:rPr lang="en-US" altLang="zh-TW" b="1" dirty="0">
                <a:solidFill>
                  <a:srgbClr val="8E0000"/>
                </a:solidFill>
              </a:rPr>
              <a:t> für </a:t>
            </a:r>
            <a:r>
              <a:rPr lang="en-US" altLang="zh-TW" b="1" dirty="0" err="1">
                <a:solidFill>
                  <a:srgbClr val="8E0000"/>
                </a:solidFill>
              </a:rPr>
              <a:t>goße</a:t>
            </a:r>
            <a:r>
              <a:rPr lang="en-US" altLang="zh-TW" b="1" dirty="0">
                <a:solidFill>
                  <a:srgbClr val="8E0000"/>
                </a:solidFill>
              </a:rPr>
              <a:t> 			Mengen </a:t>
            </a:r>
            <a:r>
              <a:rPr lang="en-US" altLang="zh-TW" b="1" dirty="0" err="1">
                <a:solidFill>
                  <a:srgbClr val="8E0000"/>
                </a:solidFill>
              </a:rPr>
              <a:t>analoger</a:t>
            </a:r>
            <a:r>
              <a:rPr lang="en-US" altLang="zh-TW" b="1" dirty="0">
                <a:solidFill>
                  <a:srgbClr val="8E0000"/>
                </a:solidFill>
              </a:rPr>
              <a:t> </a:t>
            </a:r>
            <a:r>
              <a:rPr lang="en-US" altLang="zh-TW" b="1" dirty="0" err="1">
                <a:solidFill>
                  <a:srgbClr val="8E0000"/>
                </a:solidFill>
              </a:rPr>
              <a:t>Fälle</a:t>
            </a:r>
            <a:endParaRPr lang="zh-TW" altLang="en-US" b="1" dirty="0">
              <a:solidFill>
                <a:srgbClr val="8E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B8BB98-E47E-4F2A-AA9B-E60E1534DE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TW"/>
              <a:t>Maschinelle Entscheidungen in China / Prof. Dr. (NTU) Georg Gesk</a:t>
            </a: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41352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arissa">
  <a:themeElements>
    <a:clrScheme name="Larissa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1D2"/>
      </a:accent1>
      <a:accent2>
        <a:srgbClr val="980528"/>
      </a:accent2>
      <a:accent3>
        <a:srgbClr val="FFFFFF"/>
      </a:accent3>
      <a:accent4>
        <a:srgbClr val="000000"/>
      </a:accent4>
      <a:accent5>
        <a:srgbClr val="E4E5E5"/>
      </a:accent5>
      <a:accent6>
        <a:srgbClr val="890423"/>
      </a:accent6>
      <a:hlink>
        <a:srgbClr val="000000"/>
      </a:hlink>
      <a:folHlink>
        <a:srgbClr val="0000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1D2"/>
        </a:accent1>
        <a:accent2>
          <a:srgbClr val="980528"/>
        </a:accent2>
        <a:accent3>
          <a:srgbClr val="FFFFFF"/>
        </a:accent3>
        <a:accent4>
          <a:srgbClr val="000000"/>
        </a:accent4>
        <a:accent5>
          <a:srgbClr val="E4E5E5"/>
        </a:accent5>
        <a:accent6>
          <a:srgbClr val="89042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1050</Words>
  <Application>Microsoft Office PowerPoint</Application>
  <PresentationFormat>Breitbild</PresentationFormat>
  <Paragraphs>111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ＭＳ Ｐゴシック</vt:lpstr>
      <vt:lpstr>新細明體</vt:lpstr>
      <vt:lpstr>Arial</vt:lpstr>
      <vt:lpstr>Times New Roman</vt:lpstr>
      <vt:lpstr>Wingdings</vt:lpstr>
      <vt:lpstr>Larissa</vt:lpstr>
      <vt:lpstr>PowerPoint-Präsentation</vt:lpstr>
      <vt:lpstr>Inhalt</vt:lpstr>
      <vt:lpstr>Einführung</vt:lpstr>
      <vt:lpstr>Einführung</vt:lpstr>
      <vt:lpstr>Einführung</vt:lpstr>
      <vt:lpstr>Planungsgrundlagen</vt:lpstr>
      <vt:lpstr>Planungsgrundlagen</vt:lpstr>
      <vt:lpstr>Normative Grundlagen</vt:lpstr>
      <vt:lpstr>广州互联网法院互联网金融借款、小额借款合同纠纷在线批量化解程序指引（试行） Kanton IC – Massenverfahren bei kleinen Kreditsummen</vt:lpstr>
      <vt:lpstr>Zwischenformen algorhithmischer Entschdeidungsfindung – KI-Beteiligung bei Massenverfahren</vt:lpstr>
      <vt:lpstr>杭州互联网法院诉讼平台审理规程 Verfahrensbestimmungen für die Prozessplattform des Internet-Court Hangzhou</vt:lpstr>
      <vt:lpstr>PowerPoint-Präsentation</vt:lpstr>
      <vt:lpstr>Konsequenzen</vt:lpstr>
      <vt:lpstr>Vielen Dank für Ihre Aufmerksamkeit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Universitaet Osnabrueck</dc:title>
  <dc:creator>Universitaet Osnabrueck</dc:creator>
  <cp:lastModifiedBy>Georg Gesk</cp:lastModifiedBy>
  <cp:revision>624</cp:revision>
  <cp:lastPrinted>2014-02-18T15:25:09Z</cp:lastPrinted>
  <dcterms:created xsi:type="dcterms:W3CDTF">2002-10-06T13:24:06Z</dcterms:created>
  <dcterms:modified xsi:type="dcterms:W3CDTF">2022-11-17T18:45:27Z</dcterms:modified>
</cp:coreProperties>
</file>